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19"/>
  </p:handoutMasterIdLst>
  <p:sldIdLst>
    <p:sldId id="256" r:id="rId2"/>
    <p:sldId id="257" r:id="rId3"/>
    <p:sldId id="258" r:id="rId4"/>
    <p:sldId id="259" r:id="rId5"/>
    <p:sldId id="269" r:id="rId6"/>
    <p:sldId id="268" r:id="rId7"/>
    <p:sldId id="266" r:id="rId8"/>
    <p:sldId id="270" r:id="rId9"/>
    <p:sldId id="267" r:id="rId10"/>
    <p:sldId id="271" r:id="rId11"/>
    <p:sldId id="272" r:id="rId12"/>
    <p:sldId id="265" r:id="rId13"/>
    <p:sldId id="260" r:id="rId14"/>
    <p:sldId id="261" r:id="rId15"/>
    <p:sldId id="262" r:id="rId16"/>
    <p:sldId id="263" r:id="rId17"/>
    <p:sldId id="264" r:id="rId1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76215C3-98EA-4203-BF3E-DD8FC22310D9}" type="datetimeFigureOut">
              <a:rPr lang="en-GB" smtClean="0"/>
              <a:t>15/10/2021</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4E762DB7-1C16-4295-815A-4814C0226C65}" type="slidenum">
              <a:rPr lang="en-GB" smtClean="0"/>
              <a:t>‹#›</a:t>
            </a:fld>
            <a:endParaRPr lang="en-GB"/>
          </a:p>
        </p:txBody>
      </p:sp>
    </p:spTree>
    <p:extLst>
      <p:ext uri="{BB962C8B-B14F-4D97-AF65-F5344CB8AC3E}">
        <p14:creationId xmlns:p14="http://schemas.microsoft.com/office/powerpoint/2010/main" val="194784221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10/15/2021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10/15/2021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Effective lesson Planning</a:t>
            </a:r>
            <a:endParaRPr lang="en-GB" dirty="0"/>
          </a:p>
        </p:txBody>
      </p:sp>
      <p:sp>
        <p:nvSpPr>
          <p:cNvPr id="3" name="Subtitle 2"/>
          <p:cNvSpPr>
            <a:spLocks noGrp="1"/>
          </p:cNvSpPr>
          <p:nvPr>
            <p:ph type="subTitle" idx="1"/>
          </p:nvPr>
        </p:nvSpPr>
        <p:spPr/>
        <p:txBody>
          <a:bodyPr/>
          <a:lstStyle/>
          <a:p>
            <a:r>
              <a:rPr lang="en-GB" dirty="0" smtClean="0"/>
              <a:t>Amanda Whittingham</a:t>
            </a:r>
            <a:endParaRPr lang="en-GB" dirty="0"/>
          </a:p>
        </p:txBody>
      </p:sp>
    </p:spTree>
    <p:extLst>
      <p:ext uri="{BB962C8B-B14F-4D97-AF65-F5344CB8AC3E}">
        <p14:creationId xmlns:p14="http://schemas.microsoft.com/office/powerpoint/2010/main" val="4151465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34" y="310342"/>
            <a:ext cx="10131425" cy="570808"/>
          </a:xfrm>
        </p:spPr>
        <p:txBody>
          <a:bodyPr>
            <a:normAutofit fontScale="90000"/>
          </a:bodyPr>
          <a:lstStyle/>
          <a:p>
            <a:r>
              <a:rPr lang="en-GB" b="1" dirty="0" smtClean="0">
                <a:solidFill>
                  <a:srgbClr val="FFFF00"/>
                </a:solidFill>
                <a:latin typeface="+mn-lt"/>
              </a:rPr>
              <a:t>Assessment - </a:t>
            </a:r>
            <a:endParaRPr lang="en-GB" b="1" dirty="0">
              <a:solidFill>
                <a:srgbClr val="FFFF00"/>
              </a:solidFill>
              <a:latin typeface="+mn-lt"/>
            </a:endParaRPr>
          </a:p>
        </p:txBody>
      </p:sp>
      <p:sp>
        <p:nvSpPr>
          <p:cNvPr id="3" name="Content Placeholder 2"/>
          <p:cNvSpPr>
            <a:spLocks noGrp="1"/>
          </p:cNvSpPr>
          <p:nvPr>
            <p:ph idx="1"/>
          </p:nvPr>
        </p:nvSpPr>
        <p:spPr/>
        <p:txBody>
          <a:bodyPr>
            <a:noAutofit/>
          </a:bodyPr>
          <a:lstStyle/>
          <a:p>
            <a:r>
              <a:rPr lang="en-GB" sz="3200" dirty="0" smtClean="0"/>
              <a:t>How, what, who? Not always assessing the whole class</a:t>
            </a:r>
          </a:p>
          <a:p>
            <a:r>
              <a:rPr lang="en-GB" sz="3200" dirty="0" smtClean="0"/>
              <a:t>Formative and Summative opportunities – From answers to written work</a:t>
            </a:r>
          </a:p>
          <a:p>
            <a:r>
              <a:rPr lang="en-GB" sz="3200" dirty="0" smtClean="0"/>
              <a:t>Throughout the whole lesson</a:t>
            </a:r>
          </a:p>
          <a:p>
            <a:r>
              <a:rPr lang="en-GB" sz="3200" dirty="0" smtClean="0"/>
              <a:t>Dealing with issues/ misconceptions  in the lesson not finding out from marking</a:t>
            </a:r>
          </a:p>
          <a:p>
            <a:r>
              <a:rPr lang="en-GB" sz="3200" dirty="0" smtClean="0"/>
              <a:t>Live marking in the moment </a:t>
            </a:r>
            <a:endParaRPr lang="en-GB" sz="3200" dirty="0" smtClean="0"/>
          </a:p>
          <a:p>
            <a:r>
              <a:rPr lang="en-GB" sz="3200" dirty="0" smtClean="0"/>
              <a:t>Simply </a:t>
            </a:r>
            <a:r>
              <a:rPr lang="en-GB" sz="3200" dirty="0" smtClean="0"/>
              <a:t>put – can they do what you set out to achieve or not</a:t>
            </a:r>
          </a:p>
          <a:p>
            <a:r>
              <a:rPr lang="en-GB" sz="3200" dirty="0" smtClean="0"/>
              <a:t>Clarity of Learning Objective makes this easy or hard</a:t>
            </a:r>
            <a:endParaRPr lang="en-GB" sz="3200" dirty="0"/>
          </a:p>
        </p:txBody>
      </p:sp>
    </p:spTree>
    <p:extLst>
      <p:ext uri="{BB962C8B-B14F-4D97-AF65-F5344CB8AC3E}">
        <p14:creationId xmlns:p14="http://schemas.microsoft.com/office/powerpoint/2010/main" val="2524703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234" y="310342"/>
            <a:ext cx="10131425" cy="570808"/>
          </a:xfrm>
        </p:spPr>
        <p:txBody>
          <a:bodyPr>
            <a:normAutofit fontScale="90000"/>
          </a:bodyPr>
          <a:lstStyle/>
          <a:p>
            <a:r>
              <a:rPr lang="en-GB" b="1" dirty="0" smtClean="0">
                <a:solidFill>
                  <a:srgbClr val="FFFF00"/>
                </a:solidFill>
                <a:latin typeface="+mn-lt"/>
              </a:rPr>
              <a:t>Assessment versus EVALUATION- </a:t>
            </a:r>
            <a:endParaRPr lang="en-GB" b="1" dirty="0">
              <a:solidFill>
                <a:srgbClr val="FFFF00"/>
              </a:solidFill>
              <a:latin typeface="+mn-lt"/>
            </a:endParaRPr>
          </a:p>
        </p:txBody>
      </p:sp>
      <p:sp>
        <p:nvSpPr>
          <p:cNvPr id="3" name="Content Placeholder 2"/>
          <p:cNvSpPr>
            <a:spLocks noGrp="1"/>
          </p:cNvSpPr>
          <p:nvPr>
            <p:ph idx="1"/>
          </p:nvPr>
        </p:nvSpPr>
        <p:spPr/>
        <p:txBody>
          <a:bodyPr>
            <a:noAutofit/>
          </a:bodyPr>
          <a:lstStyle/>
          <a:p>
            <a:r>
              <a:rPr lang="en-GB" sz="4000" dirty="0" smtClean="0"/>
              <a:t>Assessment – individuals – main focus is ‘outliers’</a:t>
            </a:r>
          </a:p>
          <a:p>
            <a:r>
              <a:rPr lang="en-GB" sz="4000" dirty="0" smtClean="0"/>
              <a:t>Evaluation  - the lesson as a whole- the feel, your performance, changes, </a:t>
            </a:r>
            <a:r>
              <a:rPr lang="en-GB" sz="4000" dirty="0" smtClean="0">
                <a:solidFill>
                  <a:srgbClr val="FFFF00"/>
                </a:solidFill>
              </a:rPr>
              <a:t>what went well?</a:t>
            </a:r>
            <a:endParaRPr lang="en-GB" sz="4000" dirty="0">
              <a:solidFill>
                <a:srgbClr val="FFFF00"/>
              </a:solidFill>
            </a:endParaRPr>
          </a:p>
        </p:txBody>
      </p:sp>
    </p:spTree>
    <p:extLst>
      <p:ext uri="{BB962C8B-B14F-4D97-AF65-F5344CB8AC3E}">
        <p14:creationId xmlns:p14="http://schemas.microsoft.com/office/powerpoint/2010/main" val="3531496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32756"/>
            <a:ext cx="10131425" cy="648393"/>
          </a:xfrm>
        </p:spPr>
        <p:txBody>
          <a:bodyPr>
            <a:normAutofit fontScale="90000"/>
          </a:bodyPr>
          <a:lstStyle/>
          <a:p>
            <a:r>
              <a:rPr lang="en-GB" dirty="0" smtClean="0"/>
              <a:t>Questioning and responding</a:t>
            </a:r>
            <a:br>
              <a:rPr lang="en-GB" dirty="0" smtClean="0"/>
            </a:br>
            <a:endParaRPr lang="en-GB" dirty="0"/>
          </a:p>
        </p:txBody>
      </p:sp>
      <p:sp>
        <p:nvSpPr>
          <p:cNvPr id="3" name="Content Placeholder 2"/>
          <p:cNvSpPr>
            <a:spLocks noGrp="1"/>
          </p:cNvSpPr>
          <p:nvPr>
            <p:ph idx="1"/>
          </p:nvPr>
        </p:nvSpPr>
        <p:spPr>
          <a:xfrm>
            <a:off x="685801" y="881148"/>
            <a:ext cx="10131425" cy="5378335"/>
          </a:xfrm>
        </p:spPr>
        <p:txBody>
          <a:bodyPr>
            <a:normAutofit lnSpcReduction="10000"/>
          </a:bodyPr>
          <a:lstStyle/>
          <a:p>
            <a:r>
              <a:rPr lang="en-GB" sz="3200" dirty="0"/>
              <a:t>Planning quality questions has always been important to assess understanding, but now we know so much more about embedding diagnostic questioning and the positive implications of elaborative </a:t>
            </a:r>
            <a:r>
              <a:rPr lang="en-GB" sz="3200" dirty="0" smtClean="0"/>
              <a:t>questioning – tell me more? How do you know?</a:t>
            </a:r>
            <a:r>
              <a:rPr lang="en-GB" sz="3200" dirty="0"/>
              <a:t> </a:t>
            </a:r>
          </a:p>
          <a:p>
            <a:r>
              <a:rPr lang="en-GB" sz="3200" dirty="0"/>
              <a:t>But focus on </a:t>
            </a:r>
            <a:r>
              <a:rPr lang="en-GB" sz="3200" dirty="0" smtClean="0"/>
              <a:t>responding </a:t>
            </a:r>
            <a:r>
              <a:rPr lang="en-GB" sz="3200" dirty="0"/>
              <a:t>too – are we spending time predicting how students might respond so we can suitably follow up with a question to clarify, consolidate or challenge?</a:t>
            </a:r>
          </a:p>
          <a:p>
            <a:r>
              <a:rPr lang="en-GB" sz="3200" dirty="0" smtClean="0"/>
              <a:t>You can’t pre-planning </a:t>
            </a:r>
            <a:r>
              <a:rPr lang="en-GB" sz="3200" dirty="0"/>
              <a:t>for likely responses to </a:t>
            </a:r>
            <a:r>
              <a:rPr lang="en-GB" sz="3200" dirty="0" smtClean="0"/>
              <a:t>questions so don’t try!</a:t>
            </a:r>
            <a:endParaRPr lang="en-GB" dirty="0"/>
          </a:p>
        </p:txBody>
      </p:sp>
    </p:spTree>
    <p:extLst>
      <p:ext uri="{BB962C8B-B14F-4D97-AF65-F5344CB8AC3E}">
        <p14:creationId xmlns:p14="http://schemas.microsoft.com/office/powerpoint/2010/main" val="2839483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you plan?</a:t>
            </a:r>
            <a:endParaRPr lang="en-GB" dirty="0"/>
          </a:p>
        </p:txBody>
      </p:sp>
      <p:sp>
        <p:nvSpPr>
          <p:cNvPr id="3" name="Content Placeholder 2"/>
          <p:cNvSpPr>
            <a:spLocks noGrp="1"/>
          </p:cNvSpPr>
          <p:nvPr>
            <p:ph idx="1"/>
          </p:nvPr>
        </p:nvSpPr>
        <p:spPr/>
        <p:txBody>
          <a:bodyPr>
            <a:normAutofit/>
          </a:bodyPr>
          <a:lstStyle/>
          <a:p>
            <a:r>
              <a:rPr lang="en-GB" sz="2800" dirty="0"/>
              <a:t>Planning is personal – it is not something that can be done robotically. Each person plans differently and you will develop the planning style that suits you best. When planning make sure you plan the Learning Objective first. This will help ensure that all the activities in your lesson are relevant and will help the children achieve the objectives for the lesson</a:t>
            </a:r>
            <a:r>
              <a:rPr lang="en-GB" sz="2800" dirty="0" smtClean="0"/>
              <a:t>. Do not plan from an activity you found – ‘We could do this……..’</a:t>
            </a:r>
            <a:endParaRPr lang="en-GB" sz="2800" dirty="0"/>
          </a:p>
        </p:txBody>
      </p:sp>
    </p:spTree>
    <p:extLst>
      <p:ext uri="{BB962C8B-B14F-4D97-AF65-F5344CB8AC3E}">
        <p14:creationId xmlns:p14="http://schemas.microsoft.com/office/powerpoint/2010/main" val="1598843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much detail do you need to include?</a:t>
            </a:r>
            <a:endParaRPr lang="en-GB" dirty="0"/>
          </a:p>
        </p:txBody>
      </p:sp>
      <p:sp>
        <p:nvSpPr>
          <p:cNvPr id="3" name="Content Placeholder 2"/>
          <p:cNvSpPr>
            <a:spLocks noGrp="1"/>
          </p:cNvSpPr>
          <p:nvPr>
            <p:ph idx="1"/>
          </p:nvPr>
        </p:nvSpPr>
        <p:spPr/>
        <p:txBody>
          <a:bodyPr>
            <a:noAutofit/>
          </a:bodyPr>
          <a:lstStyle/>
          <a:p>
            <a:r>
              <a:rPr lang="en-GB" sz="3600" dirty="0" smtClean="0"/>
              <a:t>Your </a:t>
            </a:r>
            <a:r>
              <a:rPr lang="en-GB" sz="3600" dirty="0"/>
              <a:t>plan needs to have enough detail in it to enable </a:t>
            </a:r>
            <a:r>
              <a:rPr lang="en-GB" sz="3600" b="1" dirty="0"/>
              <a:t>YOU</a:t>
            </a:r>
            <a:r>
              <a:rPr lang="en-GB" sz="3600" dirty="0"/>
              <a:t> to teach the lesson – I know it sounds simple but you need to make sure you know what is going on in the lesson – make sure there is enough detail in the plan to allow this. You also need enough detail to enable your additional adults to support you.</a:t>
            </a:r>
          </a:p>
        </p:txBody>
      </p:sp>
    </p:spTree>
    <p:extLst>
      <p:ext uri="{BB962C8B-B14F-4D97-AF65-F5344CB8AC3E}">
        <p14:creationId xmlns:p14="http://schemas.microsoft.com/office/powerpoint/2010/main" val="2287090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long will planning take?</a:t>
            </a:r>
            <a:endParaRPr lang="en-GB" dirty="0"/>
          </a:p>
        </p:txBody>
      </p:sp>
      <p:sp>
        <p:nvSpPr>
          <p:cNvPr id="3" name="Content Placeholder 2"/>
          <p:cNvSpPr>
            <a:spLocks noGrp="1"/>
          </p:cNvSpPr>
          <p:nvPr>
            <p:ph idx="1"/>
          </p:nvPr>
        </p:nvSpPr>
        <p:spPr/>
        <p:txBody>
          <a:bodyPr>
            <a:normAutofit/>
          </a:bodyPr>
          <a:lstStyle/>
          <a:p>
            <a:r>
              <a:rPr lang="en-GB" sz="3600" dirty="0"/>
              <a:t>Again this is down to the individual – but expect to spend considerable amounts of time planning each lesson at the start of your </a:t>
            </a:r>
            <a:r>
              <a:rPr lang="en-GB" sz="3600" dirty="0" smtClean="0"/>
              <a:t>training, </a:t>
            </a:r>
            <a:r>
              <a:rPr lang="en-GB" sz="3600" dirty="0"/>
              <a:t>but as you gain more experience in teaching and planning, your planning time will decrease.</a:t>
            </a:r>
          </a:p>
        </p:txBody>
      </p:sp>
    </p:spTree>
    <p:extLst>
      <p:ext uri="{BB962C8B-B14F-4D97-AF65-F5344CB8AC3E}">
        <p14:creationId xmlns:p14="http://schemas.microsoft.com/office/powerpoint/2010/main" val="538694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you teach from a Plan?</a:t>
            </a:r>
            <a:endParaRPr lang="en-GB" dirty="0"/>
          </a:p>
        </p:txBody>
      </p:sp>
      <p:sp>
        <p:nvSpPr>
          <p:cNvPr id="3" name="Content Placeholder 2"/>
          <p:cNvSpPr>
            <a:spLocks noGrp="1"/>
          </p:cNvSpPr>
          <p:nvPr>
            <p:ph idx="1"/>
          </p:nvPr>
        </p:nvSpPr>
        <p:spPr/>
        <p:txBody>
          <a:bodyPr>
            <a:noAutofit/>
          </a:bodyPr>
          <a:lstStyle/>
          <a:p>
            <a:r>
              <a:rPr lang="en-GB" sz="2800" dirty="0" smtClean="0"/>
              <a:t>Try </a:t>
            </a:r>
            <a:r>
              <a:rPr lang="en-GB" sz="2800" dirty="0"/>
              <a:t>not to teach physically holding the plan – by all means have the plan out so you are able to refer to it, but nervously holding your plan in front of you when teaching can give the wrong impression to the children! You should avoid at all costs using the plan as a ‘script’ – don’t be a slave to your plan. Adapt your plan and even throw the plan out the window (although probably not literally) if needed – you need to respond to the lesson as it happens. Your plan is a guide – just because you have planned it doesn’t mean it has to happen – being able to adapt your lesson ‘on the go’ is an essential skill.</a:t>
            </a:r>
          </a:p>
        </p:txBody>
      </p:sp>
    </p:spTree>
    <p:extLst>
      <p:ext uri="{BB962C8B-B14F-4D97-AF65-F5344CB8AC3E}">
        <p14:creationId xmlns:p14="http://schemas.microsoft.com/office/powerpoint/2010/main" val="420557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229984"/>
          </a:xfrm>
        </p:spPr>
        <p:txBody>
          <a:bodyPr>
            <a:normAutofit fontScale="90000"/>
          </a:bodyPr>
          <a:lstStyle/>
          <a:p>
            <a:r>
              <a:rPr lang="en-GB" dirty="0" smtClean="0">
                <a:solidFill>
                  <a:srgbClr val="FFFF00"/>
                </a:solidFill>
              </a:rPr>
              <a:t>checklist</a:t>
            </a:r>
            <a:endParaRPr lang="en-GB" dirty="0">
              <a:solidFill>
                <a:srgbClr val="FFFF00"/>
              </a:solidFill>
            </a:endParaRPr>
          </a:p>
        </p:txBody>
      </p:sp>
      <p:sp>
        <p:nvSpPr>
          <p:cNvPr id="3" name="Content Placeholder 2"/>
          <p:cNvSpPr>
            <a:spLocks noGrp="1"/>
          </p:cNvSpPr>
          <p:nvPr>
            <p:ph idx="1"/>
          </p:nvPr>
        </p:nvSpPr>
        <p:spPr>
          <a:xfrm>
            <a:off x="685801" y="964277"/>
            <a:ext cx="10131425" cy="5527963"/>
          </a:xfrm>
        </p:spPr>
        <p:txBody>
          <a:bodyPr>
            <a:normAutofit fontScale="92500" lnSpcReduction="10000"/>
          </a:bodyPr>
          <a:lstStyle/>
          <a:p>
            <a:r>
              <a:rPr lang="en-GB" sz="2800" dirty="0" smtClean="0"/>
              <a:t>1. Be passionate/ knowledgeable </a:t>
            </a:r>
            <a:r>
              <a:rPr lang="en-GB" sz="2800" dirty="0"/>
              <a:t>about the subject you are </a:t>
            </a:r>
            <a:r>
              <a:rPr lang="en-GB" sz="2800" b="1" dirty="0" smtClean="0"/>
              <a:t>teaching. </a:t>
            </a:r>
            <a:r>
              <a:rPr lang="en-GB" sz="2800" dirty="0" smtClean="0"/>
              <a:t>As a primary school teacher that’s every subject!</a:t>
            </a:r>
            <a:r>
              <a:rPr lang="en-GB" sz="2800" b="1" dirty="0" smtClean="0"/>
              <a:t> – do your research – </a:t>
            </a:r>
            <a:r>
              <a:rPr lang="en-GB" sz="2800" b="1" dirty="0" smtClean="0"/>
              <a:t>Y5 </a:t>
            </a:r>
            <a:r>
              <a:rPr lang="en-GB" sz="2800" b="1" dirty="0" smtClean="0"/>
              <a:t>Maths!</a:t>
            </a:r>
          </a:p>
          <a:p>
            <a:r>
              <a:rPr lang="en-GB" sz="2800" dirty="0" smtClean="0"/>
              <a:t>2 </a:t>
            </a:r>
            <a:r>
              <a:rPr lang="en-GB" sz="2800" dirty="0"/>
              <a:t>- Take into account the different needs and requirements of your pupils. </a:t>
            </a:r>
          </a:p>
          <a:p>
            <a:r>
              <a:rPr lang="en-GB" sz="2800" dirty="0"/>
              <a:t>3 - </a:t>
            </a:r>
            <a:r>
              <a:rPr lang="en-GB" sz="2800" b="1" dirty="0"/>
              <a:t>Make</a:t>
            </a:r>
            <a:r>
              <a:rPr lang="en-GB" sz="2800" dirty="0"/>
              <a:t> sure the </a:t>
            </a:r>
            <a:r>
              <a:rPr lang="en-GB" sz="2800" b="1" dirty="0"/>
              <a:t>lesson</a:t>
            </a:r>
            <a:r>
              <a:rPr lang="en-GB" sz="2800" dirty="0"/>
              <a:t> is relevant and give it context. </a:t>
            </a:r>
            <a:r>
              <a:rPr lang="en-GB" sz="2800" dirty="0" smtClean="0"/>
              <a:t>...Build on prior </a:t>
            </a:r>
            <a:r>
              <a:rPr lang="en-GB" sz="2800" dirty="0" smtClean="0"/>
              <a:t>learning –metacognition</a:t>
            </a:r>
            <a:endParaRPr lang="en-GB" sz="2800" dirty="0"/>
          </a:p>
          <a:p>
            <a:r>
              <a:rPr lang="en-GB" sz="2800" dirty="0"/>
              <a:t>4 - Set out clear, simple </a:t>
            </a:r>
            <a:r>
              <a:rPr lang="en-GB" sz="2800" dirty="0" smtClean="0"/>
              <a:t>objectives that are assessable by the end of a lesson</a:t>
            </a:r>
          </a:p>
          <a:p>
            <a:r>
              <a:rPr lang="en-GB" sz="2800" dirty="0" smtClean="0"/>
              <a:t>5 </a:t>
            </a:r>
            <a:r>
              <a:rPr lang="en-GB" sz="2800" dirty="0"/>
              <a:t>- Have a backup </a:t>
            </a:r>
            <a:r>
              <a:rPr lang="en-GB" sz="2800" b="1" dirty="0"/>
              <a:t>plan</a:t>
            </a:r>
            <a:r>
              <a:rPr lang="en-GB" sz="2800" dirty="0" smtClean="0"/>
              <a:t>. Do not slavishly stick to a plan if it is going wrong – just don’t look like you are </a:t>
            </a:r>
            <a:r>
              <a:rPr lang="en-GB" sz="2800" dirty="0" smtClean="0"/>
              <a:t>panicking</a:t>
            </a:r>
            <a:r>
              <a:rPr lang="en-GB" sz="2800" dirty="0" smtClean="0"/>
              <a:t>!</a:t>
            </a:r>
          </a:p>
          <a:p>
            <a:r>
              <a:rPr lang="en-GB" sz="2800" dirty="0" smtClean="0"/>
              <a:t>6 – Be able to recognise the good parts and the poor parts of a lesson – learn from your </a:t>
            </a:r>
            <a:r>
              <a:rPr lang="en-GB" sz="2800" dirty="0" smtClean="0"/>
              <a:t>mistakes/ celebrate the great</a:t>
            </a:r>
            <a:endParaRPr lang="en-GB" sz="2800" dirty="0"/>
          </a:p>
          <a:p>
            <a:endParaRPr lang="en-GB" dirty="0"/>
          </a:p>
        </p:txBody>
      </p:sp>
    </p:spTree>
    <p:extLst>
      <p:ext uri="{BB962C8B-B14F-4D97-AF65-F5344CB8AC3E}">
        <p14:creationId xmlns:p14="http://schemas.microsoft.com/office/powerpoint/2010/main" val="3012728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Plan?</a:t>
            </a:r>
            <a:endParaRPr lang="en-GB" dirty="0"/>
          </a:p>
        </p:txBody>
      </p:sp>
      <p:sp>
        <p:nvSpPr>
          <p:cNvPr id="3" name="Content Placeholder 2"/>
          <p:cNvSpPr>
            <a:spLocks noGrp="1"/>
          </p:cNvSpPr>
          <p:nvPr>
            <p:ph idx="1"/>
          </p:nvPr>
        </p:nvSpPr>
        <p:spPr/>
        <p:txBody>
          <a:bodyPr>
            <a:normAutofit/>
          </a:bodyPr>
          <a:lstStyle/>
          <a:p>
            <a:r>
              <a:rPr lang="en-GB" sz="4400" dirty="0"/>
              <a:t>Planning is essential for effective teaching – lessons will generally be most effective when you have given thought to </a:t>
            </a:r>
            <a:r>
              <a:rPr lang="en-GB" sz="4400" dirty="0" smtClean="0"/>
              <a:t>the </a:t>
            </a:r>
            <a:r>
              <a:rPr lang="en-GB" sz="4400" dirty="0"/>
              <a:t>learning </a:t>
            </a:r>
            <a:r>
              <a:rPr lang="en-GB" sz="4400" dirty="0" smtClean="0"/>
              <a:t>objective, lesson content, activities and assessment.</a:t>
            </a:r>
            <a:endParaRPr lang="en-GB" sz="4400" dirty="0"/>
          </a:p>
        </p:txBody>
      </p:sp>
    </p:spTree>
    <p:extLst>
      <p:ext uri="{BB962C8B-B14F-4D97-AF65-F5344CB8AC3E}">
        <p14:creationId xmlns:p14="http://schemas.microsoft.com/office/powerpoint/2010/main" val="3411657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WhAt</a:t>
            </a:r>
            <a:r>
              <a:rPr lang="en-GB" dirty="0" smtClean="0"/>
              <a:t> is Planning?</a:t>
            </a:r>
            <a:endParaRPr lang="en-GB" dirty="0"/>
          </a:p>
        </p:txBody>
      </p:sp>
      <p:sp>
        <p:nvSpPr>
          <p:cNvPr id="3" name="Content Placeholder 2"/>
          <p:cNvSpPr>
            <a:spLocks noGrp="1"/>
          </p:cNvSpPr>
          <p:nvPr>
            <p:ph idx="1"/>
          </p:nvPr>
        </p:nvSpPr>
        <p:spPr/>
        <p:txBody>
          <a:bodyPr>
            <a:noAutofit/>
          </a:bodyPr>
          <a:lstStyle/>
          <a:p>
            <a:r>
              <a:rPr lang="en-GB" sz="4000" dirty="0"/>
              <a:t>Put simply – planning is the process of deciding </a:t>
            </a:r>
            <a:r>
              <a:rPr lang="en-GB" sz="4000" b="1" u="sng" dirty="0"/>
              <a:t>what</a:t>
            </a:r>
            <a:r>
              <a:rPr lang="en-GB" sz="4000" dirty="0"/>
              <a:t> you will teach and </a:t>
            </a:r>
            <a:r>
              <a:rPr lang="en-GB" sz="4000" b="1" u="sng" dirty="0"/>
              <a:t>how</a:t>
            </a:r>
            <a:r>
              <a:rPr lang="en-GB" sz="4000" dirty="0"/>
              <a:t> you will teach it. It can be </a:t>
            </a:r>
            <a:r>
              <a:rPr lang="en-GB" sz="4000" u="sng" dirty="0"/>
              <a:t>long term </a:t>
            </a:r>
            <a:r>
              <a:rPr lang="en-GB" sz="4000" dirty="0"/>
              <a:t>(covering a term or year), </a:t>
            </a:r>
            <a:r>
              <a:rPr lang="en-GB" sz="4000" u="sng" dirty="0"/>
              <a:t>medium term </a:t>
            </a:r>
            <a:r>
              <a:rPr lang="en-GB" sz="4000" dirty="0"/>
              <a:t>(covering a unit or half </a:t>
            </a:r>
            <a:r>
              <a:rPr lang="en-GB" sz="4000" dirty="0" smtClean="0"/>
              <a:t>term</a:t>
            </a:r>
            <a:r>
              <a:rPr lang="en-GB" sz="4000" dirty="0"/>
              <a:t>), </a:t>
            </a:r>
            <a:r>
              <a:rPr lang="en-GB" sz="4000" u="sng" dirty="0">
                <a:solidFill>
                  <a:srgbClr val="FFFF00"/>
                </a:solidFill>
              </a:rPr>
              <a:t>weekly or daily </a:t>
            </a:r>
            <a:r>
              <a:rPr lang="en-GB" sz="4000" dirty="0">
                <a:solidFill>
                  <a:srgbClr val="FFFF00"/>
                </a:solidFill>
              </a:rPr>
              <a:t>(in which you set out in detail your plans for a lesson).</a:t>
            </a:r>
          </a:p>
        </p:txBody>
      </p:sp>
    </p:spTree>
    <p:extLst>
      <p:ext uri="{BB962C8B-B14F-4D97-AF65-F5344CB8AC3E}">
        <p14:creationId xmlns:p14="http://schemas.microsoft.com/office/powerpoint/2010/main" val="1821514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504305"/>
          </a:xfrm>
        </p:spPr>
        <p:txBody>
          <a:bodyPr>
            <a:normAutofit fontScale="90000"/>
          </a:bodyPr>
          <a:lstStyle/>
          <a:p>
            <a:r>
              <a:rPr lang="en-GB" dirty="0" smtClean="0"/>
              <a:t>What do you need to include? Deluxe Lesson Planning</a:t>
            </a:r>
            <a:endParaRPr lang="en-GB" dirty="0"/>
          </a:p>
        </p:txBody>
      </p:sp>
      <p:sp>
        <p:nvSpPr>
          <p:cNvPr id="3" name="Content Placeholder 2"/>
          <p:cNvSpPr>
            <a:spLocks noGrp="1"/>
          </p:cNvSpPr>
          <p:nvPr>
            <p:ph idx="1"/>
          </p:nvPr>
        </p:nvSpPr>
        <p:spPr/>
        <p:txBody>
          <a:bodyPr>
            <a:noAutofit/>
          </a:bodyPr>
          <a:lstStyle/>
          <a:p>
            <a:pPr fontAlgn="base"/>
            <a:r>
              <a:rPr lang="en-GB" sz="3600" b="1" dirty="0" smtClean="0">
                <a:solidFill>
                  <a:srgbClr val="FFFF00"/>
                </a:solidFill>
              </a:rPr>
              <a:t>Prior Learning – </a:t>
            </a:r>
            <a:r>
              <a:rPr lang="en-GB" sz="3600" dirty="0" smtClean="0"/>
              <a:t>what are you building on? - recap</a:t>
            </a:r>
          </a:p>
          <a:p>
            <a:pPr fontAlgn="base"/>
            <a:r>
              <a:rPr lang="en-GB" sz="3600" b="1" dirty="0" smtClean="0">
                <a:solidFill>
                  <a:srgbClr val="FFFF00"/>
                </a:solidFill>
              </a:rPr>
              <a:t>The </a:t>
            </a:r>
            <a:r>
              <a:rPr lang="en-GB" sz="3600" b="1" dirty="0">
                <a:solidFill>
                  <a:srgbClr val="FFFF00"/>
                </a:solidFill>
              </a:rPr>
              <a:t>Learning Objective(s)</a:t>
            </a:r>
            <a:r>
              <a:rPr lang="en-GB" sz="3600" dirty="0"/>
              <a:t> – what do you want the children to learn from the lesson? </a:t>
            </a:r>
            <a:r>
              <a:rPr lang="en-GB" sz="3600" b="1" u="sng" dirty="0" smtClean="0"/>
              <a:t>New</a:t>
            </a:r>
            <a:r>
              <a:rPr lang="en-GB" sz="3600" dirty="0" smtClean="0"/>
              <a:t> learning- </a:t>
            </a:r>
            <a:r>
              <a:rPr lang="en-GB" sz="3600" dirty="0"/>
              <a:t>What is the portable knowledge? What do students need to walk away knowing and/or understanding?</a:t>
            </a:r>
            <a:r>
              <a:rPr lang="en-GB" sz="3600" dirty="0" smtClean="0"/>
              <a:t> Keep </a:t>
            </a:r>
            <a:r>
              <a:rPr lang="en-GB" sz="3600" dirty="0"/>
              <a:t>the learning objective small and achievable – this is not the place to state long term goals. </a:t>
            </a:r>
            <a:r>
              <a:rPr lang="en-GB" sz="3600" dirty="0" smtClean="0"/>
              <a:t>E.g. To know </a:t>
            </a:r>
            <a:r>
              <a:rPr lang="en-GB" sz="3600" b="1" u="sng" dirty="0" smtClean="0"/>
              <a:t>all</a:t>
            </a:r>
            <a:r>
              <a:rPr lang="en-GB" sz="3600" dirty="0" smtClean="0"/>
              <a:t> about the city of Liverpool</a:t>
            </a:r>
          </a:p>
        </p:txBody>
      </p:sp>
    </p:spTree>
    <p:extLst>
      <p:ext uri="{BB962C8B-B14F-4D97-AF65-F5344CB8AC3E}">
        <p14:creationId xmlns:p14="http://schemas.microsoft.com/office/powerpoint/2010/main" val="38524187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653935"/>
          </a:xfrm>
        </p:spPr>
        <p:txBody>
          <a:bodyPr/>
          <a:lstStyle/>
          <a:p>
            <a:r>
              <a:rPr lang="en-GB" dirty="0" smtClean="0"/>
              <a:t>Specific versus General Objectives</a:t>
            </a:r>
            <a:endParaRPr lang="en-GB" dirty="0"/>
          </a:p>
        </p:txBody>
      </p:sp>
      <p:sp>
        <p:nvSpPr>
          <p:cNvPr id="3" name="Content Placeholder 2"/>
          <p:cNvSpPr>
            <a:spLocks noGrp="1"/>
          </p:cNvSpPr>
          <p:nvPr>
            <p:ph idx="1"/>
          </p:nvPr>
        </p:nvSpPr>
        <p:spPr>
          <a:xfrm>
            <a:off x="685801" y="1729046"/>
            <a:ext cx="10131425" cy="4062153"/>
          </a:xfrm>
        </p:spPr>
        <p:txBody>
          <a:bodyPr>
            <a:noAutofit/>
          </a:bodyPr>
          <a:lstStyle/>
          <a:p>
            <a:r>
              <a:rPr lang="en-GB" sz="2000" dirty="0" smtClean="0"/>
              <a:t>To know</a:t>
            </a:r>
          </a:p>
          <a:p>
            <a:r>
              <a:rPr lang="en-GB" sz="2000" dirty="0" smtClean="0"/>
              <a:t>To be able to</a:t>
            </a:r>
          </a:p>
          <a:p>
            <a:endParaRPr lang="en-GB" sz="2000" dirty="0"/>
          </a:p>
          <a:p>
            <a:pPr marL="0" indent="0">
              <a:buNone/>
            </a:pPr>
            <a:r>
              <a:rPr lang="en-GB" sz="2000" dirty="0" smtClean="0">
                <a:solidFill>
                  <a:srgbClr val="FFFF00"/>
                </a:solidFill>
              </a:rPr>
              <a:t>Measurable assessment – you either can or you can’t !</a:t>
            </a:r>
          </a:p>
          <a:p>
            <a:endParaRPr lang="en-GB" sz="2000" dirty="0"/>
          </a:p>
          <a:p>
            <a:r>
              <a:rPr lang="en-GB" sz="2000" dirty="0" smtClean="0"/>
              <a:t>To find out</a:t>
            </a:r>
          </a:p>
          <a:p>
            <a:r>
              <a:rPr lang="en-GB" sz="2000" dirty="0" smtClean="0"/>
              <a:t>To try </a:t>
            </a:r>
          </a:p>
          <a:p>
            <a:r>
              <a:rPr lang="en-GB" sz="2000" dirty="0" smtClean="0"/>
              <a:t>To investigate</a:t>
            </a:r>
          </a:p>
          <a:p>
            <a:pPr marL="0" indent="0">
              <a:buNone/>
            </a:pPr>
            <a:r>
              <a:rPr lang="en-GB" sz="2000" dirty="0" smtClean="0">
                <a:solidFill>
                  <a:srgbClr val="FFFF00"/>
                </a:solidFill>
              </a:rPr>
              <a:t>Degrees of success make it hard to assess</a:t>
            </a:r>
          </a:p>
          <a:p>
            <a:pPr marL="0" indent="0">
              <a:buNone/>
            </a:pPr>
            <a:endParaRPr lang="en-GB" sz="2000" dirty="0"/>
          </a:p>
          <a:p>
            <a:r>
              <a:rPr lang="en-GB" sz="2000" dirty="0" smtClean="0"/>
              <a:t>Could be a question e.g. To know that plants need water and sunlight to grow =- lesson over!  </a:t>
            </a:r>
          </a:p>
          <a:p>
            <a:pPr marL="0" indent="0">
              <a:buNone/>
            </a:pPr>
            <a:r>
              <a:rPr lang="en-GB" sz="2000" dirty="0" smtClean="0"/>
              <a:t>     Turns into ‘What do plants need to grow?’ – keeps the lesson open</a:t>
            </a:r>
            <a:endParaRPr lang="en-GB" sz="2000" dirty="0"/>
          </a:p>
        </p:txBody>
      </p:sp>
    </p:spTree>
    <p:extLst>
      <p:ext uri="{BB962C8B-B14F-4D97-AF65-F5344CB8AC3E}">
        <p14:creationId xmlns:p14="http://schemas.microsoft.com/office/powerpoint/2010/main" val="4275881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1"/>
            <a:ext cx="10131425" cy="446116"/>
          </a:xfrm>
        </p:spPr>
        <p:txBody>
          <a:bodyPr>
            <a:normAutofit fontScale="90000"/>
          </a:bodyPr>
          <a:lstStyle/>
          <a:p>
            <a:r>
              <a:rPr lang="en-GB" dirty="0" smtClean="0"/>
              <a:t>What do you need to include- cont’d</a:t>
            </a:r>
            <a:endParaRPr lang="en-GB" dirty="0"/>
          </a:p>
        </p:txBody>
      </p:sp>
      <p:sp>
        <p:nvSpPr>
          <p:cNvPr id="3" name="Content Placeholder 2"/>
          <p:cNvSpPr>
            <a:spLocks noGrp="1"/>
          </p:cNvSpPr>
          <p:nvPr>
            <p:ph idx="1"/>
          </p:nvPr>
        </p:nvSpPr>
        <p:spPr/>
        <p:txBody>
          <a:bodyPr>
            <a:normAutofit fontScale="85000" lnSpcReduction="10000"/>
          </a:bodyPr>
          <a:lstStyle/>
          <a:p>
            <a:r>
              <a:rPr lang="en-GB" sz="4700" b="1" dirty="0">
                <a:solidFill>
                  <a:srgbClr val="FFFF00"/>
                </a:solidFill>
              </a:rPr>
              <a:t>The Success Criteria</a:t>
            </a:r>
            <a:r>
              <a:rPr lang="en-GB" sz="4700" dirty="0"/>
              <a:t> – What are you looking for from the children? Try to be specific; What are you looking for to know they have ‘got it</a:t>
            </a:r>
            <a:r>
              <a:rPr lang="en-GB" sz="4700" dirty="0" smtClean="0"/>
              <a:t>’. Useful in writing which is multi skilled.</a:t>
            </a:r>
          </a:p>
          <a:p>
            <a:r>
              <a:rPr lang="en-GB" sz="4700" b="1" dirty="0">
                <a:solidFill>
                  <a:srgbClr val="FFFF00"/>
                </a:solidFill>
              </a:rPr>
              <a:t>Assessment</a:t>
            </a:r>
            <a:r>
              <a:rPr lang="en-GB" sz="4700" dirty="0">
                <a:solidFill>
                  <a:srgbClr val="FFFF00"/>
                </a:solidFill>
              </a:rPr>
              <a:t> </a:t>
            </a:r>
            <a:r>
              <a:rPr lang="en-GB" sz="4700" dirty="0"/>
              <a:t>– How are you going to assess the lesson</a:t>
            </a:r>
            <a:r>
              <a:rPr lang="en-GB" sz="4700" dirty="0" smtClean="0"/>
              <a:t>? Need to start your planning with this!</a:t>
            </a:r>
            <a:endParaRPr lang="en-GB" sz="4700" dirty="0"/>
          </a:p>
          <a:p>
            <a:endParaRPr lang="en-GB" dirty="0"/>
          </a:p>
          <a:p>
            <a:endParaRPr lang="en-GB" dirty="0"/>
          </a:p>
        </p:txBody>
      </p:sp>
    </p:spTree>
    <p:extLst>
      <p:ext uri="{BB962C8B-B14F-4D97-AF65-F5344CB8AC3E}">
        <p14:creationId xmlns:p14="http://schemas.microsoft.com/office/powerpoint/2010/main" val="19382513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415636" y="474345"/>
            <a:ext cx="10401590" cy="6063198"/>
          </a:xfrm>
          <a:prstGeom prst="rect">
            <a:avLst/>
          </a:prstGeom>
        </p:spPr>
        <p:txBody>
          <a:bodyPr wrap="square">
            <a:spAutoFit/>
          </a:bodyPr>
          <a:lstStyle/>
          <a:p>
            <a:r>
              <a:rPr lang="en-GB" sz="2800" b="1" dirty="0" smtClean="0">
                <a:solidFill>
                  <a:srgbClr val="FFFF00"/>
                </a:solidFill>
              </a:rPr>
              <a:t>Lesson Structure - </a:t>
            </a:r>
          </a:p>
          <a:p>
            <a:r>
              <a:rPr lang="en-GB" sz="2800" dirty="0" smtClean="0"/>
              <a:t> </a:t>
            </a:r>
            <a:r>
              <a:rPr lang="en-GB" sz="4000" dirty="0"/>
              <a:t>What is going to happen in the </a:t>
            </a:r>
            <a:r>
              <a:rPr lang="en-GB" sz="4000" dirty="0" smtClean="0"/>
              <a:t>lesson? What will </a:t>
            </a:r>
            <a:r>
              <a:rPr lang="en-GB" sz="4000" dirty="0"/>
              <a:t>help </a:t>
            </a:r>
            <a:r>
              <a:rPr lang="en-GB" sz="4000" dirty="0" smtClean="0"/>
              <a:t>to ensure the </a:t>
            </a:r>
            <a:r>
              <a:rPr lang="en-GB" sz="4000" dirty="0"/>
              <a:t>children achieve the </a:t>
            </a:r>
            <a:r>
              <a:rPr lang="en-GB" sz="4000" dirty="0" smtClean="0"/>
              <a:t>objective you </a:t>
            </a:r>
            <a:r>
              <a:rPr lang="en-GB" sz="4000" dirty="0"/>
              <a:t>have set </a:t>
            </a:r>
            <a:r>
              <a:rPr lang="en-GB" sz="4000" dirty="0" smtClean="0"/>
              <a:t>out? </a:t>
            </a:r>
          </a:p>
          <a:p>
            <a:pPr marL="457200" indent="-457200">
              <a:buFont typeface="Arial" panose="020B0604020202020204" pitchFamily="34" charset="0"/>
              <a:buChar char="•"/>
            </a:pPr>
            <a:r>
              <a:rPr lang="en-GB" sz="4000" dirty="0" smtClean="0"/>
              <a:t> A ‘typical</a:t>
            </a:r>
            <a:r>
              <a:rPr lang="en-GB" sz="4000" dirty="0"/>
              <a:t>’ lesson will normally include </a:t>
            </a:r>
            <a:r>
              <a:rPr lang="en-GB" sz="4000" dirty="0" smtClean="0"/>
              <a:t>a recap of prior learning, teacher led NEW learning  </a:t>
            </a:r>
            <a:r>
              <a:rPr lang="en-GB" sz="4000" dirty="0"/>
              <a:t>and either group work and/or independent learning – but plan what will work best </a:t>
            </a:r>
            <a:r>
              <a:rPr lang="en-GB" sz="4000" dirty="0" smtClean="0"/>
              <a:t>for that lesson</a:t>
            </a:r>
            <a:r>
              <a:rPr lang="en-GB" sz="4000" dirty="0"/>
              <a:t>. </a:t>
            </a:r>
            <a:r>
              <a:rPr lang="en-GB" sz="4000" dirty="0" smtClean="0"/>
              <a:t>E.g. mini plenaries, investigate first and teach second etc. – be creative</a:t>
            </a:r>
          </a:p>
        </p:txBody>
      </p:sp>
    </p:spTree>
    <p:extLst>
      <p:ext uri="{BB962C8B-B14F-4D97-AF65-F5344CB8AC3E}">
        <p14:creationId xmlns:p14="http://schemas.microsoft.com/office/powerpoint/2010/main" val="3467388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sp>
        <p:nvSpPr>
          <p:cNvPr id="4" name="Rectangle 3"/>
          <p:cNvSpPr/>
          <p:nvPr/>
        </p:nvSpPr>
        <p:spPr>
          <a:xfrm>
            <a:off x="415636" y="474345"/>
            <a:ext cx="10401590" cy="5509200"/>
          </a:xfrm>
          <a:prstGeom prst="rect">
            <a:avLst/>
          </a:prstGeom>
        </p:spPr>
        <p:txBody>
          <a:bodyPr wrap="square">
            <a:spAutoFit/>
          </a:bodyPr>
          <a:lstStyle/>
          <a:p>
            <a:r>
              <a:rPr lang="en-GB" sz="2800" b="1" dirty="0" smtClean="0">
                <a:solidFill>
                  <a:srgbClr val="FFFF00"/>
                </a:solidFill>
              </a:rPr>
              <a:t>Lesson Structure -</a:t>
            </a:r>
            <a:endParaRPr lang="en-GB" sz="2800" dirty="0" smtClean="0"/>
          </a:p>
          <a:p>
            <a:r>
              <a:rPr lang="en-GB" sz="3600" dirty="0" smtClean="0"/>
              <a:t>Teach/ Explanations </a:t>
            </a:r>
            <a:r>
              <a:rPr lang="en-GB" sz="3600" dirty="0"/>
              <a:t>- Spend time getting </a:t>
            </a:r>
            <a:r>
              <a:rPr lang="en-GB" sz="3600" dirty="0" smtClean="0"/>
              <a:t>this </a:t>
            </a:r>
            <a:r>
              <a:rPr lang="en-GB" sz="3600" dirty="0"/>
              <a:t>right and rehearsing </a:t>
            </a:r>
            <a:r>
              <a:rPr lang="en-GB" sz="3600" dirty="0" smtClean="0"/>
              <a:t>it. How </a:t>
            </a:r>
            <a:r>
              <a:rPr lang="en-GB" sz="3600" dirty="0"/>
              <a:t>exactly do you explain…? How do you draw it? What graphics do you use?  </a:t>
            </a:r>
            <a:r>
              <a:rPr lang="en-GB" sz="3600" dirty="0" smtClean="0"/>
              <a:t>IT use, how </a:t>
            </a:r>
            <a:r>
              <a:rPr lang="en-GB" sz="3600" dirty="0"/>
              <a:t>is the unveiling of this </a:t>
            </a:r>
            <a:r>
              <a:rPr lang="en-GB" sz="3600" dirty="0" smtClean="0"/>
              <a:t>learning </a:t>
            </a:r>
            <a:r>
              <a:rPr lang="en-GB" sz="3600" dirty="0"/>
              <a:t>staged? What vocabulary do you use? What if the students don’t get that – what is your plan B explanation? </a:t>
            </a:r>
            <a:r>
              <a:rPr lang="en-GB" sz="3600" dirty="0" smtClean="0"/>
              <a:t>What questions to check understanding? – open/ closed – ask not tell. . . . </a:t>
            </a:r>
          </a:p>
          <a:p>
            <a:pPr marL="457200" indent="-457200">
              <a:buFont typeface="Arial" panose="020B0604020202020204" pitchFamily="34" charset="0"/>
              <a:buChar char="•"/>
            </a:pPr>
            <a:r>
              <a:rPr lang="en-GB" sz="3600" dirty="0" smtClean="0"/>
              <a:t>Timing – pace is key. Attention span – watch for it waning!</a:t>
            </a:r>
            <a:endParaRPr lang="en-GB" sz="3600" dirty="0"/>
          </a:p>
        </p:txBody>
      </p:sp>
    </p:spTree>
    <p:extLst>
      <p:ext uri="{BB962C8B-B14F-4D97-AF65-F5344CB8AC3E}">
        <p14:creationId xmlns:p14="http://schemas.microsoft.com/office/powerpoint/2010/main" val="1342001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131425" cy="205047"/>
          </a:xfrm>
        </p:spPr>
        <p:txBody>
          <a:bodyPr>
            <a:normAutofit fontScale="90000"/>
          </a:bodyPr>
          <a:lstStyle/>
          <a:p>
            <a:r>
              <a:rPr lang="en-GB" dirty="0" smtClean="0"/>
              <a:t>What do you need to include cont’d</a:t>
            </a:r>
            <a:endParaRPr lang="en-GB" dirty="0"/>
          </a:p>
        </p:txBody>
      </p:sp>
      <p:sp>
        <p:nvSpPr>
          <p:cNvPr id="3" name="Content Placeholder 2"/>
          <p:cNvSpPr>
            <a:spLocks noGrp="1"/>
          </p:cNvSpPr>
          <p:nvPr>
            <p:ph idx="1"/>
          </p:nvPr>
        </p:nvSpPr>
        <p:spPr>
          <a:xfrm>
            <a:off x="793866" y="1147157"/>
            <a:ext cx="10131425" cy="5475316"/>
          </a:xfrm>
        </p:spPr>
        <p:txBody>
          <a:bodyPr>
            <a:normAutofit fontScale="62500" lnSpcReduction="20000"/>
          </a:bodyPr>
          <a:lstStyle/>
          <a:p>
            <a:r>
              <a:rPr lang="en-GB" sz="5100" b="1" dirty="0" smtClean="0">
                <a:solidFill>
                  <a:srgbClr val="FFFF00"/>
                </a:solidFill>
              </a:rPr>
              <a:t>Children’s group/ independent learning activities</a:t>
            </a:r>
            <a:r>
              <a:rPr lang="en-GB" sz="5100" b="1" dirty="0" smtClean="0"/>
              <a:t>- </a:t>
            </a:r>
            <a:r>
              <a:rPr lang="en-GB" sz="5100" dirty="0" smtClean="0"/>
              <a:t>what will they do? Evidence of progress? Extension not more of the same.</a:t>
            </a:r>
          </a:p>
          <a:p>
            <a:r>
              <a:rPr lang="en-GB" sz="5100" b="1" dirty="0" smtClean="0">
                <a:solidFill>
                  <a:srgbClr val="FFFF00"/>
                </a:solidFill>
              </a:rPr>
              <a:t>Differentiation</a:t>
            </a:r>
            <a:r>
              <a:rPr lang="en-GB" sz="5100" dirty="0" smtClean="0">
                <a:solidFill>
                  <a:srgbClr val="FFFF00"/>
                </a:solidFill>
              </a:rPr>
              <a:t> – </a:t>
            </a:r>
            <a:r>
              <a:rPr lang="en-GB" sz="5100" dirty="0" smtClean="0"/>
              <a:t>by outcome, support, resources, activity </a:t>
            </a:r>
            <a:r>
              <a:rPr lang="en-GB" sz="5100" dirty="0" err="1" smtClean="0"/>
              <a:t>etc</a:t>
            </a:r>
            <a:r>
              <a:rPr lang="en-GB" sz="5100" dirty="0" smtClean="0"/>
              <a:t>– HOW?</a:t>
            </a:r>
            <a:endParaRPr lang="en-GB" sz="5100" dirty="0"/>
          </a:p>
          <a:p>
            <a:pPr fontAlgn="base"/>
            <a:endParaRPr lang="en-GB" sz="5100" dirty="0"/>
          </a:p>
          <a:p>
            <a:pPr fontAlgn="base"/>
            <a:r>
              <a:rPr lang="en-GB" sz="5100" b="1" dirty="0">
                <a:solidFill>
                  <a:srgbClr val="FFFF00"/>
                </a:solidFill>
              </a:rPr>
              <a:t>Your role when the children are working and that of any Additional Adults</a:t>
            </a:r>
            <a:r>
              <a:rPr lang="en-GB" sz="5100" dirty="0">
                <a:solidFill>
                  <a:srgbClr val="FFFF00"/>
                </a:solidFill>
              </a:rPr>
              <a:t> – </a:t>
            </a:r>
            <a:r>
              <a:rPr lang="en-GB" sz="5100" dirty="0"/>
              <a:t>What role are you and any additional adults (</a:t>
            </a:r>
            <a:r>
              <a:rPr lang="en-GB" sz="5100" dirty="0" smtClean="0"/>
              <a:t>TA’s) </a:t>
            </a:r>
            <a:r>
              <a:rPr lang="en-GB" sz="5100" dirty="0"/>
              <a:t>going to have in </a:t>
            </a:r>
            <a:r>
              <a:rPr lang="en-GB" sz="5100" dirty="0" smtClean="0"/>
              <a:t>the different parts of your </a:t>
            </a:r>
            <a:r>
              <a:rPr lang="en-GB" sz="5100" dirty="0"/>
              <a:t>lesson? Don’t </a:t>
            </a:r>
            <a:r>
              <a:rPr lang="en-GB" sz="5100" dirty="0" smtClean="0"/>
              <a:t>just be </a:t>
            </a:r>
            <a:r>
              <a:rPr lang="en-GB" sz="5100" dirty="0"/>
              <a:t>watching the show. The most in need with the most </a:t>
            </a:r>
            <a:r>
              <a:rPr lang="en-GB" sz="5100" dirty="0" smtClean="0"/>
              <a:t>qualified at all times. Has the TA been briefed beforehand? S8</a:t>
            </a:r>
            <a:endParaRPr lang="en-GB" sz="5100" dirty="0"/>
          </a:p>
          <a:p>
            <a:endParaRPr lang="en-GB" dirty="0"/>
          </a:p>
        </p:txBody>
      </p:sp>
    </p:spTree>
    <p:extLst>
      <p:ext uri="{BB962C8B-B14F-4D97-AF65-F5344CB8AC3E}">
        <p14:creationId xmlns:p14="http://schemas.microsoft.com/office/powerpoint/2010/main" val="29536176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168</TotalTime>
  <Words>829</Words>
  <Application>Microsoft Office PowerPoint</Application>
  <PresentationFormat>Widescreen</PresentationFormat>
  <Paragraphs>66</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Celestial</vt:lpstr>
      <vt:lpstr>Effective lesson Planning</vt:lpstr>
      <vt:lpstr>Why Plan?</vt:lpstr>
      <vt:lpstr>WhAt is Planning?</vt:lpstr>
      <vt:lpstr>What do you need to include? Deluxe Lesson Planning</vt:lpstr>
      <vt:lpstr>Specific versus General Objectives</vt:lpstr>
      <vt:lpstr>What do you need to include- cont’d</vt:lpstr>
      <vt:lpstr>PowerPoint Presentation</vt:lpstr>
      <vt:lpstr>PowerPoint Presentation</vt:lpstr>
      <vt:lpstr>What do you need to include cont’d</vt:lpstr>
      <vt:lpstr>Assessment - </vt:lpstr>
      <vt:lpstr>Assessment versus EVALUATION- </vt:lpstr>
      <vt:lpstr>Questioning and responding </vt:lpstr>
      <vt:lpstr>How do you plan?</vt:lpstr>
      <vt:lpstr>How much detail do you need to include?</vt:lpstr>
      <vt:lpstr>How long will planning take?</vt:lpstr>
      <vt:lpstr>How do you teach from a Plan?</vt:lpstr>
      <vt:lpstr>checklist</vt:lpstr>
    </vt:vector>
  </TitlesOfParts>
  <Company>WensleyFold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lesson Planning</dc:title>
  <dc:creator>A Whittingham</dc:creator>
  <cp:lastModifiedBy>A Whittingham</cp:lastModifiedBy>
  <cp:revision>17</cp:revision>
  <cp:lastPrinted>2021-10-15T10:28:03Z</cp:lastPrinted>
  <dcterms:created xsi:type="dcterms:W3CDTF">2020-09-29T07:55:58Z</dcterms:created>
  <dcterms:modified xsi:type="dcterms:W3CDTF">2021-10-15T10:28:06Z</dcterms:modified>
</cp:coreProperties>
</file>